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4"/>
  </p:sldMasterIdLst>
  <p:sldIdLst>
    <p:sldId id="259" r:id="rId5"/>
    <p:sldId id="311" r:id="rId6"/>
    <p:sldId id="310" r:id="rId7"/>
    <p:sldId id="262" r:id="rId8"/>
    <p:sldId id="312" r:id="rId9"/>
    <p:sldId id="313" r:id="rId10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5 DAY MENU TEMPLATES" id="{99392934-123A-4325-A714-18863A58C988}">
          <p14:sldIdLst/>
        </p14:section>
        <p14:section name="BREAKFAST" id="{42B2D9A3-4107-4927-A7DD-608ED74E3B01}">
          <p14:sldIdLst/>
        </p14:section>
        <p14:section name="BREAK TIME" id="{227F7C0F-FEAB-48BF-95B4-D9CE3345E321}">
          <p14:sldIdLst/>
        </p14:section>
        <p14:section name="LUNCH" id="{F163219A-CB6E-4800-87C4-7A3E79AEC3AF}">
          <p14:sldIdLst>
            <p14:sldId id="259"/>
            <p14:sldId id="311"/>
            <p14:sldId id="310"/>
          </p14:sldIdLst>
        </p14:section>
        <p14:section name="SUPPER" id="{B744F601-E15B-43E2-949E-9E59EFE090CF}">
          <p14:sldIdLst>
            <p14:sldId id="262"/>
            <p14:sldId id="312"/>
            <p14:sldId id="313"/>
          </p14:sldIdLst>
        </p14:section>
        <p14:section name="DINNER" id="{A46F395E-8B23-47DE-878B-3BAD46FDDB38}">
          <p14:sldIdLst/>
        </p14:section>
        <p14:section name="SALAD" id="{8B24409C-82EB-4D8E-8C96-9201690C37E3}">
          <p14:sldIdLst/>
        </p14:section>
        <p14:section name="TUCK SHOP" id="{F19CC6D6-8DBE-4B2C-A5F1-7C0762010359}">
          <p14:sldIdLst/>
        </p14:section>
        <p14:section name="SIXTH FORM CAFE" id="{D9772DC6-FFED-4A0E-BA57-E5CED1702966}">
          <p14:sldIdLst/>
        </p14:section>
        <p14:section name="7 DAY MENU TEMPLATES" id="{A0B23BA8-A182-46D5-A379-39130721C6AB}">
          <p14:sldIdLst/>
        </p14:section>
        <p14:section name="BREAKFAST" id="{FAA84289-7AFD-4375-B974-41454F724650}">
          <p14:sldIdLst/>
        </p14:section>
        <p14:section name="BREAK TIME" id="{5CB67361-6844-42AF-9FF5-20D37255899E}">
          <p14:sldIdLst/>
        </p14:section>
        <p14:section name="LUNCH" id="{15D240AE-5E91-44D0-99C8-DD22245AB89F}">
          <p14:sldIdLst/>
        </p14:section>
        <p14:section name="SUPPER" id="{EDEE91E8-2F01-4839-8D10-7FF293FCAD7C}">
          <p14:sldIdLst/>
        </p14:section>
        <p14:section name="DINNER" id="{E8FFBE00-D1A5-4718-AAD2-B615B2322DCB}">
          <p14:sldIdLst/>
        </p14:section>
        <p14:section name="SALAD" id="{F40848E9-BE0E-4C24-B095-732EBF525CE9}">
          <p14:sldIdLst/>
        </p14:section>
        <p14:section name="TUCK SHOP" id="{6FEBF985-EC73-4D55-A59E-DAC55C8AB15D}">
          <p14:sldIdLst/>
        </p14:section>
        <p14:section name="SIXTH FORM CAFE" id="{1B400CBD-5033-4812-A23B-70656B2A426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35A"/>
    <a:srgbClr val="2668A6"/>
    <a:srgbClr val="F69F1A"/>
    <a:srgbClr val="F47327"/>
    <a:srgbClr val="F9CA1C"/>
    <a:srgbClr val="7FC35C"/>
    <a:srgbClr val="F8A97F"/>
    <a:srgbClr val="7C5692"/>
    <a:srgbClr val="F38AB3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3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804"/>
            <a:ext cx="13716000" cy="35819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891"/>
            <a:ext cx="13716000" cy="2484026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51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4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5004"/>
            <a:ext cx="15773400" cy="427976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5258"/>
            <a:ext cx="15773400" cy="2250628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09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860"/>
            <a:ext cx="7772400" cy="65280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860"/>
            <a:ext cx="7772400" cy="65280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934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773"/>
            <a:ext cx="15773400" cy="19886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2134"/>
            <a:ext cx="7736681" cy="123605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8193"/>
            <a:ext cx="7736681" cy="552773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2134"/>
            <a:ext cx="7774782" cy="123605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8193"/>
            <a:ext cx="7774782" cy="552773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15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87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0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906"/>
            <a:ext cx="5898356" cy="24006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367"/>
            <a:ext cx="9258300" cy="7311566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576"/>
            <a:ext cx="5898356" cy="571826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46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906"/>
            <a:ext cx="5898356" cy="24006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367"/>
            <a:ext cx="9258300" cy="7311566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576"/>
            <a:ext cx="5898356" cy="571826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1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1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772"/>
            <a:ext cx="3943350" cy="871910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772"/>
            <a:ext cx="11601450" cy="871910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727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D23BC9-4DA9-1049-F3AC-166B30147B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14578" y="9217482"/>
            <a:ext cx="2458844" cy="6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340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D2B210-05E5-1E2B-3A88-9FB82920DA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14578" y="9217482"/>
            <a:ext cx="2458844" cy="6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1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66AB0B-DB2B-03DC-8B24-F568BA0415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14578" y="9217482"/>
            <a:ext cx="2458844" cy="6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465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773"/>
            <a:ext cx="15773400" cy="1988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860"/>
            <a:ext cx="15773400" cy="6528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5998"/>
            <a:ext cx="4114800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5998"/>
            <a:ext cx="4114800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35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67" r:id="rId13"/>
    <p:sldLayoutId id="2147483668" r:id="rId14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B66053-EDAC-CD7E-F86C-7B569DE69CED}"/>
              </a:ext>
            </a:extLst>
          </p:cNvPr>
          <p:cNvSpPr txBox="1"/>
          <p:nvPr/>
        </p:nvSpPr>
        <p:spPr>
          <a:xfrm>
            <a:off x="5788970" y="280710"/>
            <a:ext cx="6710054" cy="1446550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LUNCH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65D1902-2804-7A66-E938-3FD97F562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187727"/>
              </p:ext>
            </p:extLst>
          </p:nvPr>
        </p:nvGraphicFramePr>
        <p:xfrm>
          <a:off x="2130212" y="1727260"/>
          <a:ext cx="13639796" cy="714417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53094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2201183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2217192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2243122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2230159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2217191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445561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6F2322"/>
                          </a:solidFill>
                          <a:latin typeface="+mn-lt"/>
                        </a:rPr>
                        <a:t>WEEK 1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MONDAY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TUESDAY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WEDNESDAY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THURSDAY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FRIDAY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917591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SOUP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3716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1127177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</a:rPr>
                        <a:t>Italian Style Pasta Bolognaise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Cumberland Sausage and Mash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Chicken shawarma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Pitta bread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Sticky honey and ginger pork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 bar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049323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>
                          <a:solidFill>
                            <a:srgbClr val="846054"/>
                          </a:solidFill>
                          <a:latin typeface="+mn-lt"/>
                        </a:rPr>
                        <a:t>Roast Cherry Tomato &amp; Pesto Pasta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Quorn Sausage casserole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Mediterranean Vegetable baked Frittata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Five spice crispy tofu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BBQ Baked Stuffed Peppers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1962409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SIDES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Garlic Bread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Steamed Peas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Buttered Sweetcorn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Honey roasted parsnips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Steamed cabbage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Caramelised Onion Gravy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Crushed new potatoes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Mediterranean veg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Braised rice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Honey roasted carrots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Wok fried greens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Fries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Mushy peas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Curry sauce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697818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&amp; Strawberry Crumble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Spiced Carrot Cake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Oat &amp; Raisin Cookie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&amp; Raspberry Pavlova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 Brownie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775233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EVERY DAY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13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146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AC28F-2154-E8C4-FAD9-04EA18BFD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CA73A8-75A2-ED2A-ED8B-CD5DBC25CCB6}"/>
              </a:ext>
            </a:extLst>
          </p:cNvPr>
          <p:cNvSpPr txBox="1"/>
          <p:nvPr/>
        </p:nvSpPr>
        <p:spPr>
          <a:xfrm>
            <a:off x="5788970" y="280710"/>
            <a:ext cx="6710054" cy="1446550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LUNCH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6DA058-BB39-B7F1-4D29-0C292ABB9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083282"/>
              </p:ext>
            </p:extLst>
          </p:nvPr>
        </p:nvGraphicFramePr>
        <p:xfrm>
          <a:off x="2133597" y="1889761"/>
          <a:ext cx="14020800" cy="733135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01648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226266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2279125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2305779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2292455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2279124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514702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6F2322"/>
                          </a:solidFill>
                          <a:latin typeface="+mn-lt"/>
                        </a:rPr>
                        <a:t>WEEK 2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MONDAY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TUESDAY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WEDNESDAY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THURSDAY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FRIDAY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771976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SOUP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1302089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</a:rPr>
                        <a:t>Creamy </a:t>
                      </a:r>
                      <a:r>
                        <a:rPr kumimoji="0" lang="en-GB" sz="15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</a:rPr>
                        <a:t>cajun</a:t>
                      </a:r>
                      <a:r>
                        <a:rPr kumimoji="0" lang="en-GB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chicken and chorizo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 chilli wraps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 and ham pie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 and Sour Pork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Lemon and pepper chicken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212154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>
                          <a:solidFill>
                            <a:srgbClr val="846054"/>
                          </a:solidFill>
                          <a:latin typeface="+mn-lt"/>
                        </a:rPr>
                        <a:t>Creamy garlic mushrooms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Five bean chilli burrito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 potato and spinach pie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Veggie chow </a:t>
                      </a:r>
                      <a:r>
                        <a:rPr kumimoji="0" lang="en-GB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mein</a:t>
                      </a:r>
                      <a:endParaRPr kumimoji="0" lang="en-GB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Peri-peri spiced tofu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1394021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SIDES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braised rice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 beans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aubergines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Sweetcorn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Spiced new potatoes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med veg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Minted peas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Green cabbage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Creamy mashed potato  </a:t>
                      </a: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Braised Rice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Honey and ginger roast carrots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b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Pak choi and sugar snap peas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French Fries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Charred corn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Pit-Fire Beans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806104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Flapjack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 Marble Cake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Strawberry Crumble Slice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Fruit Salad &amp; Yoghurt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Blondies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895532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EVERY DAY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13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59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237F7-A068-CFAA-6DE9-D670B3C27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C4A4E8-DF0C-4094-6F61-AB6C400ED932}"/>
              </a:ext>
            </a:extLst>
          </p:cNvPr>
          <p:cNvSpPr txBox="1"/>
          <p:nvPr/>
        </p:nvSpPr>
        <p:spPr>
          <a:xfrm>
            <a:off x="5788970" y="280710"/>
            <a:ext cx="6710054" cy="1446550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LUNCH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40B45D-1FDD-569B-54EE-76F9C0BF3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874197"/>
              </p:ext>
            </p:extLst>
          </p:nvPr>
        </p:nvGraphicFramePr>
        <p:xfrm>
          <a:off x="2133600" y="2164080"/>
          <a:ext cx="14295121" cy="667001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5254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230693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2323717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2350892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2337307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2323717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488179">
                <a:tc>
                  <a:txBody>
                    <a:bodyPr/>
                    <a:lstStyle/>
                    <a:p>
                      <a:pPr algn="ctr"/>
                      <a:r>
                        <a:rPr lang="en-GB" sz="2100" b="1">
                          <a:solidFill>
                            <a:srgbClr val="6F2322"/>
                          </a:solidFill>
                          <a:latin typeface="+mn-lt"/>
                        </a:rPr>
                        <a:t>WEEK 3 </a:t>
                      </a:r>
                      <a:endParaRPr lang="en-GB" sz="2100" b="1" dirty="0">
                        <a:solidFill>
                          <a:srgbClr val="6F2322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MONDAY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TUESDAY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WEDNESDAY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THURSDAY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latin typeface="+mn-lt"/>
                        </a:rPr>
                        <a:t>FRIDAY</a:t>
                      </a:r>
                      <a:endParaRPr lang="en-GB" sz="2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732195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SOUP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1234991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</a:rPr>
                        <a:t>Smoked macaroni and bacon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Thyme and lemon roast chicken legs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Cottage pie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 korma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Pork burger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5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149690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>
                          <a:solidFill>
                            <a:srgbClr val="846054"/>
                          </a:solidFill>
                          <a:latin typeface="+mn-lt"/>
                        </a:rPr>
                        <a:t>Gnocchi Pomodoro with a parmesan panko crumb crust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 onion and goats cheese tart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Mushroom and tarragon risotto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 potato and chick pea curry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Halloumi and rocket burger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1451017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SIDES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Steamed Green Beans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Sweetcorn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Garlic bread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new potatoes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Broccoli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carrots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 err="1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Caulliflower</a:t>
                      </a:r>
                      <a:endParaRPr lang="en-GB" sz="15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Steamed peas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gravy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Lime Scented Rice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Aubergine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Buttery braised cabbage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5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Chips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Caramelised Onions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Baked Beans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Burger Sauce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764564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Granola Slice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&amp; Elderflower Cake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b="1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Apple and blackberry crumble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Cornflake Tart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5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Cookie Dough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849383">
                <a:tc>
                  <a:txBody>
                    <a:bodyPr/>
                    <a:lstStyle/>
                    <a:p>
                      <a:pPr algn="ctr"/>
                      <a:r>
                        <a:rPr lang="en-GB" sz="2100" b="1" dirty="0">
                          <a:solidFill>
                            <a:srgbClr val="846054"/>
                          </a:solidFill>
                          <a:latin typeface="+mn-lt"/>
                        </a:rPr>
                        <a:t>EVERY DAY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 </a:t>
                      </a:r>
                    </a:p>
                  </a:txBody>
                  <a:tcPr marL="137181" marR="137181" marT="68591" marB="68591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Dessert Pots </a:t>
                      </a:r>
                    </a:p>
                  </a:txBody>
                  <a:tcPr marL="102886" marR="102886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13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327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84EC7D-BBDC-204C-8DD2-DCBF84180B1A}"/>
              </a:ext>
            </a:extLst>
          </p:cNvPr>
          <p:cNvSpPr txBox="1"/>
          <p:nvPr/>
        </p:nvSpPr>
        <p:spPr>
          <a:xfrm>
            <a:off x="5788970" y="280710"/>
            <a:ext cx="6710054" cy="1446550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SUPPER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28A09C-5768-49FD-7FC2-11046F8D28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060273"/>
              </p:ext>
            </p:extLst>
          </p:nvPr>
        </p:nvGraphicFramePr>
        <p:xfrm>
          <a:off x="1652690" y="3738940"/>
          <a:ext cx="15218634" cy="4902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89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2595295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2626504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2657045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2611235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2557665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</a:tblGrid>
              <a:tr h="709081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dirty="0">
                          <a:solidFill>
                            <a:schemeClr val="tx1"/>
                          </a:solidFill>
                          <a:latin typeface="Montserrat Medium" panose="00000600000000000000" pitchFamily="50" charset="0"/>
                        </a:rPr>
                        <a:t>WEEK 1 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1395884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MAIN COURSE ONE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altLang="en-US" sz="1400" b="1" dirty="0">
                          <a:solidFill>
                            <a:srgbClr val="846054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 gyros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Chicken &amp; Vegetable Pie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Quiche Lorraine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Pork fajitas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Beef lasagne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758372"/>
                  </a:ext>
                </a:extLst>
              </a:tr>
              <a:tr h="1078513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MAIN COURSE TWO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846054"/>
                          </a:solidFill>
                          <a:latin typeface="+mn-lt"/>
                        </a:rPr>
                        <a:t> Vegetable moussaka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Leek &amp; Potato Pie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846054"/>
                          </a:solidFill>
                          <a:latin typeface="+mn-lt"/>
                        </a:rPr>
                        <a:t>Cheese &amp; Tomato Quiche </a:t>
                      </a:r>
                    </a:p>
                    <a:p>
                      <a:pPr algn="ctr"/>
                      <a:endParaRPr lang="en-GB" sz="1400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Quorn piece and pepper fajita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Vegetable lasagne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985935"/>
                  </a:ext>
                </a:extLst>
              </a:tr>
              <a:tr h="982500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ON THE SIDE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Oregano and feta fries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BBQ Beans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Pitta bread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Mashed Potato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Broccoli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Cabbage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Boiled new potatoes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Baked Beans 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Sweetcorn</a:t>
                      </a:r>
                    </a:p>
                    <a:p>
                      <a:pPr algn="ctr" fontAlgn="b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Braised rice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Roast courgettes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Garden peas</a:t>
                      </a:r>
                    </a:p>
                    <a:p>
                      <a:pPr algn="ctr" fontAlgn="b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Garlic bread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Roast peppers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Roast aubergine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613957"/>
                  </a:ext>
                </a:extLst>
              </a:tr>
              <a:tr h="736876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i="0" kern="1200" dirty="0">
                          <a:solidFill>
                            <a:srgbClr val="846054"/>
                          </a:solidFill>
                          <a:latin typeface="+mn-lt"/>
                          <a:ea typeface="+mn-ea"/>
                          <a:cs typeface="+mn-cs"/>
                        </a:rPr>
                        <a:t>SELECTION OF FRESHLY CUT &amp; WHOLE FRUITS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688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05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05469-9951-2504-24DF-008B9C00A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2B7BDC-0762-C05B-7FE6-F84B65DC5F34}"/>
              </a:ext>
            </a:extLst>
          </p:cNvPr>
          <p:cNvSpPr txBox="1"/>
          <p:nvPr/>
        </p:nvSpPr>
        <p:spPr>
          <a:xfrm>
            <a:off x="5788970" y="280710"/>
            <a:ext cx="6710054" cy="1446550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SUPPER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FEBE0C0-6F09-FD32-42A6-D34096C3FA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12811"/>
              </p:ext>
            </p:extLst>
          </p:nvPr>
        </p:nvGraphicFramePr>
        <p:xfrm>
          <a:off x="1515530" y="3321201"/>
          <a:ext cx="15256933" cy="4902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89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2595295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2626504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2657045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2611235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2595964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</a:tblGrid>
              <a:tr h="709081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dirty="0">
                          <a:solidFill>
                            <a:schemeClr val="tx1"/>
                          </a:solidFill>
                          <a:latin typeface="Montserrat Medium" panose="00000600000000000000" pitchFamily="50" charset="0"/>
                        </a:rPr>
                        <a:t>WEEK 2 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1395884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MAIN COURSE ONE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altLang="en-US" sz="1400" b="0" dirty="0">
                          <a:solidFill>
                            <a:srgbClr val="846054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Moroccan lamb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Cajun Chicken Pasta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Pork Meatballs in tomato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Jacket Potatoes with Chicken Curry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Meat Feast Pizza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758372"/>
                  </a:ext>
                </a:extLst>
              </a:tr>
              <a:tr h="1078513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MAIN COURSE TWO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846054"/>
                          </a:solidFill>
                          <a:latin typeface="+mn-lt"/>
                        </a:rPr>
                        <a:t>Vegetable tagine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Tomato &amp; Basil Pasta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846054"/>
                          </a:solidFill>
                          <a:latin typeface="+mn-lt"/>
                        </a:rPr>
                        <a:t>Plant based meatballs</a:t>
                      </a:r>
                    </a:p>
                    <a:p>
                      <a:pPr algn="ctr"/>
                      <a:endParaRPr lang="en-GB" sz="1400" b="0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Jacket potatoes with a bean chilli or baked beans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Margherita Pizza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985935"/>
                  </a:ext>
                </a:extLst>
              </a:tr>
              <a:tr h="982500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ON THE SIDE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Mixed veg cous-cous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Spiced carrots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Mixed beans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Rosemary Focaccia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Green Beans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Cauliflower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Rice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Roasted Peppers 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Aubergine</a:t>
                      </a:r>
                    </a:p>
                    <a:p>
                      <a:pPr algn="ctr" fontAlgn="b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Cheese 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Coleslaw 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Salads 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Potato Wedges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Baked Beans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613957"/>
                  </a:ext>
                </a:extLst>
              </a:tr>
              <a:tr h="736876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i="0" kern="1200" dirty="0">
                          <a:solidFill>
                            <a:srgbClr val="846054"/>
                          </a:solidFill>
                          <a:latin typeface="+mn-lt"/>
                          <a:ea typeface="+mn-ea"/>
                          <a:cs typeface="+mn-cs"/>
                        </a:rPr>
                        <a:t>SELECTION OF FRESHLY CUT &amp; WHOLE FRUITS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688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93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13594-749A-B307-CEF8-D4E35819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84E426-E0CD-428A-1290-A176EC3001BB}"/>
              </a:ext>
            </a:extLst>
          </p:cNvPr>
          <p:cNvSpPr txBox="1"/>
          <p:nvPr/>
        </p:nvSpPr>
        <p:spPr>
          <a:xfrm>
            <a:off x="5788970" y="280710"/>
            <a:ext cx="6710054" cy="1446550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</a:rPr>
              <a:t>SUPPER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7E43DB-9FDA-3D6B-C499-BBCC9EDDE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415838"/>
              </p:ext>
            </p:extLst>
          </p:nvPr>
        </p:nvGraphicFramePr>
        <p:xfrm>
          <a:off x="1652693" y="3504081"/>
          <a:ext cx="15256933" cy="4902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89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2595295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2626504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2657045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2611235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2595964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</a:tblGrid>
              <a:tr h="709081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dirty="0">
                          <a:solidFill>
                            <a:schemeClr val="tx1"/>
                          </a:solidFill>
                          <a:latin typeface="Montserrat Medium" panose="00000600000000000000" pitchFamily="50" charset="0"/>
                        </a:rPr>
                        <a:t>WEEK 3 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1395884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MAIN COURSE ONE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altLang="en-US" sz="1400" b="1" dirty="0">
                          <a:solidFill>
                            <a:srgbClr val="846054"/>
                          </a:solidFill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Sausage and mashed potato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GB" altLang="en-US" sz="1400" b="1" dirty="0">
                        <a:solidFill>
                          <a:srgbClr val="846054"/>
                        </a:solidFill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Creamy chicken tagliatelle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Chinese Chicken Chow Mein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Beef stew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BBQ Pulled Pork Burger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758372"/>
                  </a:ext>
                </a:extLst>
              </a:tr>
              <a:tr h="1078513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MAIN COURSE TWO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846054"/>
                          </a:solidFill>
                          <a:latin typeface="+mn-lt"/>
                        </a:rPr>
                        <a:t>Vegetarian sausage and mashed potato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 Creamy mushroom tagliatelle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846054"/>
                          </a:solidFill>
                          <a:latin typeface="+mn-lt"/>
                        </a:rPr>
                        <a:t>Vegetable Chow Mein</a:t>
                      </a:r>
                    </a:p>
                    <a:p>
                      <a:pPr algn="ctr"/>
                      <a:endParaRPr lang="en-GB" sz="1400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Sweet potato and spinach pie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Deep Fried Halloumi Burger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985935"/>
                  </a:ext>
                </a:extLst>
              </a:tr>
              <a:tr h="982500"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dirty="0">
                          <a:solidFill>
                            <a:srgbClr val="846054"/>
                          </a:solidFill>
                          <a:latin typeface="+mn-lt"/>
                        </a:rPr>
                        <a:t>ON THE SIDE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Onion Gravy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Red Cabbage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Green Beans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Cheesy Garlic Bread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Courgettes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Roasted Carrots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Prawn Crackers 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Broccoli 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Roasted Peppers </a:t>
                      </a:r>
                    </a:p>
                    <a:p>
                      <a:pPr algn="ctr" fontAlgn="b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Mashed potato</a:t>
                      </a:r>
                    </a:p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Peas</a:t>
                      </a:r>
                    </a:p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caulliflower</a:t>
                      </a:r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Fries 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Baked Beans</a:t>
                      </a:r>
                    </a:p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Sweetcorn </a:t>
                      </a:r>
                    </a:p>
                    <a:p>
                      <a:pPr algn="ctr" fontAlgn="ctr"/>
                      <a:endParaRPr lang="en-GB" sz="14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613957"/>
                  </a:ext>
                </a:extLst>
              </a:tr>
              <a:tr h="736876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i="0" kern="1200" dirty="0">
                          <a:solidFill>
                            <a:srgbClr val="846054"/>
                          </a:solidFill>
                          <a:latin typeface="+mn-lt"/>
                          <a:ea typeface="+mn-ea"/>
                          <a:cs typeface="+mn-cs"/>
                        </a:rPr>
                        <a:t>SELECTION OF FRESHLY CUT &amp; WHOLE FRUITS</a:t>
                      </a:r>
                    </a:p>
                  </a:txBody>
                  <a:tcPr marL="120808" marR="120808" marT="60404" marB="60404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C3C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3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688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38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289500-9cef-4a2a-b2ae-d3e7d89f82fa" xsi:nil="true"/>
    <lcf76f155ced4ddcb4097134ff3c332f xmlns="7ee4807c-b906-45a9-94ec-9cbe698960d1">
      <Terms xmlns="http://schemas.microsoft.com/office/infopath/2007/PartnerControls"/>
    </lcf76f155ced4ddcb4097134ff3c332f>
    <DocumentTypes xmlns="7ee4807c-b906-45a9-94ec-9cbe698960d1">Menu Templates</DocumentTypes>
    <Audience xmlns="7ee4807c-b906-45a9-94ec-9cbe698960d1" xsi:nil="true"/>
    <Document_x0020_Type xmlns="7ee4807c-b906-45a9-94ec-9cbe698960d1">Termly Marketing</Document_x0020_Type>
    <Term xmlns="7ee4807c-b906-45a9-94ec-9cbe698960d1">Summer</Term>
    <Year xmlns="7ee4807c-b906-45a9-94ec-9cbe698960d1">2026</Yea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E690564C207B4398410414D4055253" ma:contentTypeVersion="17" ma:contentTypeDescription="Create a new document." ma:contentTypeScope="" ma:versionID="145af2e74fc41f0c9ce8e397d81f59d5">
  <xsd:schema xmlns:xsd="http://www.w3.org/2001/XMLSchema" xmlns:xs="http://www.w3.org/2001/XMLSchema" xmlns:p="http://schemas.microsoft.com/office/2006/metadata/properties" xmlns:ns2="7ee4807c-b906-45a9-94ec-9cbe698960d1" xmlns:ns3="ce289500-9cef-4a2a-b2ae-d3e7d89f82fa" targetNamespace="http://schemas.microsoft.com/office/2006/metadata/properties" ma:root="true" ma:fieldsID="ef2eb4756c73e6db8cfbe732a508c587" ns2:_="" ns3:_="">
    <xsd:import namespace="7ee4807c-b906-45a9-94ec-9cbe698960d1"/>
    <xsd:import namespace="ce289500-9cef-4a2a-b2ae-d3e7d89f82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Document_x0020_Type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Term" minOccurs="0"/>
                <xsd:element ref="ns2:Year" minOccurs="0"/>
                <xsd:element ref="ns2:DocumentTypes" minOccurs="0"/>
                <xsd:element ref="ns2:MediaServiceSearchProperties" minOccurs="0"/>
                <xsd:element ref="ns2:Audienc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e4807c-b906-45a9-94ec-9cbe69896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cument_x0020_Type" ma:index="10" ma:displayName="Key Area" ma:format="Dropdown" ma:internalName="Document_x0020_Type">
      <xsd:simpleType>
        <xsd:restriction base="dms:Choice">
          <xsd:enumeration value="Termly Marketing"/>
          <xsd:enumeration value="Action Plan"/>
          <xsd:enumeration value="Newsletter"/>
          <xsd:enumeration value="Brand Pack"/>
          <xsd:enumeration value="Campaign"/>
          <xsd:enumeration value="Feedback"/>
          <xsd:enumeration value="Retail Guides"/>
          <xsd:enumeration value="Events"/>
          <xsd:enumeration value="PEOPLE AWARDS"/>
        </xsd:restriction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rm" ma:index="19" nillable="true" ma:displayName="Term" ma:format="Dropdown" ma:internalName="Term">
      <xsd:simpleType>
        <xsd:restriction base="dms:Choice">
          <xsd:enumeration value="Spring"/>
          <xsd:enumeration value="Summer"/>
          <xsd:enumeration value="Autumn"/>
          <xsd:enumeration value="Winter"/>
        </xsd:restriction>
      </xsd:simpleType>
    </xsd:element>
    <xsd:element name="Year" ma:index="20" nillable="true" ma:displayName="Year" ma:format="Dropdown" ma:internalName="Year">
      <xsd:simpleType>
        <xsd:restriction base="dms:Choice">
          <xsd:enumeration value="2022"/>
          <xsd:enumeration value="2023"/>
          <xsd:enumeration value="2024"/>
          <xsd:enumeration value="2025"/>
          <xsd:enumeration value="2026"/>
        </xsd:restriction>
      </xsd:simpleType>
    </xsd:element>
    <xsd:element name="DocumentTypes" ma:index="21" nillable="true" ma:displayName="Doc Type" ma:format="Dropdown" ma:internalName="DocumentTypes">
      <xsd:simpleType>
        <xsd:restriction base="dms:Choice">
          <xsd:enumeration value="Digital Slides"/>
          <xsd:enumeration value="Guide"/>
          <xsd:enumeration value="Menu Templates"/>
          <xsd:enumeration value="Posters"/>
          <xsd:enumeration value="Marketing Planner"/>
          <xsd:enumeration value="Social"/>
          <xsd:enumeration value="Logo"/>
          <xsd:enumeration value="Email Signature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udience" ma:index="23" nillable="true" ma:displayName="Audience" ma:format="Dropdown" ma:internalName="Audience">
      <xsd:simpleType>
        <xsd:restriction base="dms:Choice">
          <xsd:enumeration value="Pupil - Prep"/>
          <xsd:enumeration value="Pupil - Senior"/>
          <xsd:enumeration value="Pupils"/>
          <xsd:enumeration value="Our Teams"/>
          <xsd:enumeration value="Parents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89500-9cef-4a2a-b2ae-d3e7d89f82f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47fd2e0e-4218-4125-b6ba-949a72c3a057}" ma:internalName="TaxCatchAll" ma:showField="CatchAllData" ma:web="ce289500-9cef-4a2a-b2ae-d3e7d89f82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E2CF03-5023-4168-B7E7-58ECFD9C2DD4}">
  <ds:schemaRefs>
    <ds:schemaRef ds:uri="http://schemas.openxmlformats.org/package/2006/metadata/core-properties"/>
    <ds:schemaRef ds:uri="ce289500-9cef-4a2a-b2ae-d3e7d89f82fa"/>
    <ds:schemaRef ds:uri="7ee4807c-b906-45a9-94ec-9cbe698960d1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5D67630-FDE1-4A23-A34D-31F4070B49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e4807c-b906-45a9-94ec-9cbe698960d1"/>
    <ds:schemaRef ds:uri="ce289500-9cef-4a2a-b2ae-d3e7d89f82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2F5D8D-DE12-45BC-9AD9-AD172FE752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570</TotalTime>
  <Words>702</Words>
  <Application>Microsoft Office PowerPoint</Application>
  <PresentationFormat>Custom</PresentationFormat>
  <Paragraphs>295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Montserrat Medium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Mcdougall</dc:creator>
  <cp:lastModifiedBy>jonny chapman</cp:lastModifiedBy>
  <cp:revision>34</cp:revision>
  <dcterms:created xsi:type="dcterms:W3CDTF">2023-08-09T11:54:49Z</dcterms:created>
  <dcterms:modified xsi:type="dcterms:W3CDTF">2026-07-23T13:45:09Z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0x01010022E690564C207B4398410414D4055253</vt:lpwstr>
  </property>
  <property fmtid="{D5CDD505-2E9C-101B-9397-08002B2CF9AE}" pid="3" name="MediaServiceImageTags">
    <vt:lpwstr/>
  </property>
</Properties>
</file>